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Inter"/>
      <p:regular r:id="rId21"/>
      <p:bold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font" Target="fonts/Inter-bold.fntdata"/><Relationship Id="rId10" Type="http://schemas.openxmlformats.org/officeDocument/2006/relationships/slide" Target="slides/slide5.xml"/><Relationship Id="rId21" Type="http://schemas.openxmlformats.org/officeDocument/2006/relationships/font" Target="fonts/Inter-regular.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jpg>
</file>

<file path=ppt/media/image3.png>
</file>

<file path=ppt/media/image4.jp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1fed8b7844_1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1fed8b7844_1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1fed8b7844_1_7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g21fed8b7844_1_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1fed8b7844_1_8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g21fed8b7844_1_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Clr>
                <a:schemeClr val="dk1"/>
              </a:buClr>
              <a:buSzPts val="1100"/>
              <a:buChar char="●"/>
            </a:pPr>
            <a:r>
              <a:t/>
            </a:r>
            <a:endParaRPr>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1fed8b7844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1fed8b7844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1fed8b7844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1fed8b7844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5454"/>
              </a:lnSpc>
              <a:spcBef>
                <a:spcPts val="0"/>
              </a:spcBef>
              <a:spcAft>
                <a:spcPts val="0"/>
              </a:spcAft>
              <a:buClr>
                <a:schemeClr val="dk1"/>
              </a:buClr>
              <a:buSzPts val="1100"/>
              <a:buFont typeface="Arial"/>
              <a:buNone/>
            </a:pPr>
            <a:r>
              <a:rPr lang="en" sz="1200">
                <a:solidFill>
                  <a:srgbClr val="353740"/>
                </a:solidFill>
              </a:rPr>
              <a:t>Climate change is causing an increase of extreme weather events across the planet. From heat waves and wildfires to hurricanes and flooding, these events have severe implications for agriculture, energy, transportation and low resource communities. To ensure people are prepared and can adjust accordingly, accurate long-term predictions of temperature and precipitation are vital. </a:t>
            </a:r>
            <a:endParaRPr sz="1200">
              <a:solidFill>
                <a:srgbClr val="353740"/>
              </a:solidFill>
            </a:endParaRPr>
          </a:p>
          <a:p>
            <a:pPr indent="0" lvl="0" marL="0" rtl="0" algn="l">
              <a:lnSpc>
                <a:spcPct val="125454"/>
              </a:lnSpc>
              <a:spcBef>
                <a:spcPts val="1200"/>
              </a:spcBef>
              <a:spcAft>
                <a:spcPts val="0"/>
              </a:spcAft>
              <a:buNone/>
            </a:pPr>
            <a:r>
              <a:rPr lang="en" sz="1200">
                <a:solidFill>
                  <a:srgbClr val="353740"/>
                </a:solidFill>
              </a:rPr>
              <a:t>At present, short-term weather forecasting is dominated by physics-based models, yet these have limited predictive horizons. The availability of abundance of meteorological data enables us data scientists to enhance sub-seasonal forecasts by combining physics-based forecasts with machine learning. In our project we attempted to improve longer-range weather forecasts to help people prepare and adapt to extreme weather events caused by climate change. Sub-seasonal forecasts for weather and climate conditions with lead-times ranging from 15 to more than 45 days will assist communities and industries to cope with the challenges arising from climate change.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1fed8b7844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1fed8b7844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Buffalo - Snowstorm, Storm Elliot, 37 people dead, 27 Dec 2022</a:t>
            </a:r>
            <a:endParaRPr/>
          </a:p>
          <a:p>
            <a:pPr indent="0" lvl="0" marL="0" rtl="0" algn="l">
              <a:spcBef>
                <a:spcPts val="0"/>
              </a:spcBef>
              <a:spcAft>
                <a:spcPts val="0"/>
              </a:spcAft>
              <a:buNone/>
            </a:pPr>
            <a:r>
              <a:rPr lang="en"/>
              <a:t>Alaska - Wildfire</a:t>
            </a:r>
            <a:endParaRPr/>
          </a:p>
          <a:p>
            <a:pPr indent="0" lvl="0" marL="0" rtl="0" algn="l">
              <a:spcBef>
                <a:spcPts val="0"/>
              </a:spcBef>
              <a:spcAft>
                <a:spcPts val="0"/>
              </a:spcAft>
              <a:buNone/>
            </a:pPr>
            <a:r>
              <a:rPr lang="en"/>
              <a:t>Missouri - Flood</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 name="Google Shape;72;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 name="Google Shape;7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sz="1300">
                <a:solidFill>
                  <a:srgbClr val="353740"/>
                </a:solidFill>
              </a:rPr>
              <a:t>We are using a dataset obtained from Kaggle which contains weather and climate information for various locations in the US, beginning from a range of start dates for a two-week period, along with forecasted temperatures and precipitation from different weather forecast models. Each row in the data is associated with one location and start date and we intend to predict the arithmetic mean of the highest and lowest temperature over the next two weeks for each location and start date (the contest variable contest-tmp2m-14d__tmp2m).</a:t>
            </a:r>
            <a:endParaRPr sz="1300">
              <a:solidFill>
                <a:srgbClr val="353740"/>
              </a:solidFill>
            </a:endParaRPr>
          </a:p>
          <a:p>
            <a:pPr indent="-298450" lvl="0" marL="457200" rtl="0" algn="l">
              <a:lnSpc>
                <a:spcPct val="100000"/>
              </a:lnSpc>
              <a:spcBef>
                <a:spcPts val="0"/>
              </a:spcBef>
              <a:spcAft>
                <a:spcPts val="0"/>
              </a:spcAft>
              <a:buClr>
                <a:schemeClr val="dk1"/>
              </a:buClr>
              <a:buSzPts val="1100"/>
              <a:buChar char="●"/>
            </a:pPr>
            <a:r>
              <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21affe9adf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g221affe9adf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sz="1300">
                <a:solidFill>
                  <a:srgbClr val="353740"/>
                </a:solidFill>
              </a:rPr>
              <a:t>We are using a dataset obtained from Kaggle which contains weather and climate information for various locations in the US, beginning from a range of start dates for a two-week period, along with forecasted temperatures and precipitation from different weather forecast models. Each row in the data is associated with one location and start date and we intend to predict the arithmetic mean of the highest and lowest temperature over the next two weeks for each location and start date (the contest variable contest-tmp2m-14d__tmp2m).</a:t>
            </a:r>
            <a:endParaRPr sz="1300">
              <a:solidFill>
                <a:srgbClr val="353740"/>
              </a:solidFill>
            </a:endParaRPr>
          </a:p>
          <a:p>
            <a:pPr indent="-298450" lvl="0" marL="457200" rtl="0" algn="l">
              <a:lnSpc>
                <a:spcPct val="100000"/>
              </a:lnSpc>
              <a:spcBef>
                <a:spcPts val="0"/>
              </a:spcBef>
              <a:spcAft>
                <a:spcPts val="0"/>
              </a:spcAft>
              <a:buClr>
                <a:schemeClr val="dk1"/>
              </a:buClr>
              <a:buSzPts val="1100"/>
              <a:buChar char="●"/>
            </a:pPr>
            <a:r>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1fed8b7844_1_7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 name="Google Shape;90;g21fed8b7844_1_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To get a better understanding of the dataset we were working with, we applied a couple of visualization measures to assist our objectives. We first generated this graph that shows the temperatures recorded over time for each of the regions in question as shown above with </a:t>
            </a:r>
            <a:r>
              <a:rPr lang="en"/>
              <a:t>the</a:t>
            </a:r>
            <a:r>
              <a:rPr lang="en"/>
              <a:t> key showing the </a:t>
            </a:r>
            <a:r>
              <a:rPr lang="en"/>
              <a:t>separate</a:t>
            </a:r>
            <a:r>
              <a:rPr lang="en"/>
              <a:t> regions.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21affe9adf_0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g221affe9adf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We also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1fd2f0dbb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1fd2f0dbb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rgbClr val="353740"/>
                </a:solidFill>
              </a:rPr>
              <a:t>The first step to any data-centric problem is preprocessing which prepare our data for further modelling and analysis. First, we removed any null values. Next, we merged certain columns(lat, lon) to produce a combined column. This helps in reducing the complexity of the dataset, making it easier to perform our analysis.</a:t>
            </a:r>
            <a:endParaRPr sz="1400">
              <a:solidFill>
                <a:srgbClr val="353740"/>
              </a:solidFill>
            </a:endParaRPr>
          </a:p>
          <a:p>
            <a:pPr indent="0" lvl="0" marL="0" rtl="0" algn="l">
              <a:spcBef>
                <a:spcPts val="0"/>
              </a:spcBef>
              <a:spcAft>
                <a:spcPts val="0"/>
              </a:spcAft>
              <a:buClr>
                <a:schemeClr val="dk1"/>
              </a:buClr>
              <a:buSzPts val="1100"/>
              <a:buFont typeface="Arial"/>
              <a:buNone/>
            </a:pPr>
            <a:r>
              <a:rPr lang="en" sz="1400">
                <a:solidFill>
                  <a:srgbClr val="353740"/>
                </a:solidFill>
              </a:rPr>
              <a:t>We then did some feature extraction using one hot encoder to convert categorical data into numerical data. We then split our data into test and train sets. This allows us to evaluate our models and fine-tune the parameters.</a:t>
            </a:r>
            <a:endParaRPr sz="1400">
              <a:solidFill>
                <a:srgbClr val="353740"/>
              </a:solidFill>
            </a:endParaRPr>
          </a:p>
          <a:p>
            <a:pPr indent="0" lvl="0" marL="0" rtl="0" algn="l">
              <a:spcBef>
                <a:spcPts val="0"/>
              </a:spcBef>
              <a:spcAft>
                <a:spcPts val="0"/>
              </a:spcAft>
              <a:buClr>
                <a:schemeClr val="dk1"/>
              </a:buClr>
              <a:buSzPts val="1100"/>
              <a:buFont typeface="Arial"/>
              <a:buNone/>
            </a:pPr>
            <a:r>
              <a:rPr lang="en" sz="1400">
                <a:solidFill>
                  <a:srgbClr val="353740"/>
                </a:solidFill>
              </a:rPr>
              <a:t>To find the accuracy of our model, we calculated Root Mean Squared Error (RSME). This is a standard method for evaluating the accuracy of machine learning models. Finally, we used several other models such as Lasso Regression and ReLU with linear activation to test loss for further analysis.</a:t>
            </a:r>
            <a:endParaRPr sz="1400">
              <a:solidFill>
                <a:schemeClr val="dk1"/>
              </a:solidFill>
            </a:endParaRPr>
          </a:p>
          <a:p>
            <a:pPr indent="0" lvl="0" marL="0" rtl="0" algn="l">
              <a:spcBef>
                <a:spcPts val="0"/>
              </a:spcBef>
              <a:spcAft>
                <a:spcPts val="0"/>
              </a:spcAft>
              <a:buNone/>
            </a:pPr>
            <a:r>
              <a:t/>
            </a:r>
            <a:endParaRPr/>
          </a:p>
          <a:p>
            <a:pPr indent="-317500" lvl="0" marL="457200" rtl="0" algn="l">
              <a:spcBef>
                <a:spcPts val="0"/>
              </a:spcBef>
              <a:spcAft>
                <a:spcPts val="0"/>
              </a:spcAft>
              <a:buClr>
                <a:schemeClr val="dk1"/>
              </a:buClr>
              <a:buSzPts val="1400"/>
              <a:buChar char="●"/>
            </a:pPr>
            <a:r>
              <a:rPr lang="en" sz="1400">
                <a:solidFill>
                  <a:schemeClr val="dk1"/>
                </a:solidFill>
              </a:rPr>
              <a:t>Created location groups using Lat and lon then  One hot encoded location group feature (500 unique locations added 500 additional features to the dataset). </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One hot encoded climate regions</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Dropped lat, lon, and climate regions</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Imputed Null values for 7 out of 8 columns with over 100,000 null values each and dropped the 8th.</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Dropped index column </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Separated Features from target </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Normalized features using sklearn’s MinMaxScaler</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Did an 80/20 train-test split on target and feature variables</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Trained an ANN to predict target</a:t>
            </a:r>
            <a:endParaRPr sz="14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jpg"/><Relationship Id="rId4" Type="http://schemas.openxmlformats.org/officeDocument/2006/relationships/image" Target="../media/image6.jpg"/><Relationship Id="rId5" Type="http://schemas.openxmlformats.org/officeDocument/2006/relationships/image" Target="../media/image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www.climatechange.ai/"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1777725" y="126450"/>
            <a:ext cx="7261500" cy="2232300"/>
          </a:xfrm>
          <a:prstGeom prst="rect">
            <a:avLst/>
          </a:prstGeom>
          <a:solidFill>
            <a:srgbClr val="F3F3F3">
              <a:alpha val="70450"/>
            </a:srgbClr>
          </a:solidFill>
          <a:ln>
            <a:noFill/>
          </a:ln>
        </p:spPr>
        <p:txBody>
          <a:bodyPr anchorCtr="0" anchor="b" bIns="91425" lIns="91425" spcFirstLastPara="1" rIns="91425" wrap="square" tIns="91425">
            <a:normAutofit/>
          </a:bodyPr>
          <a:lstStyle/>
          <a:p>
            <a:pPr indent="0" lvl="0" marL="0" rtl="0" algn="r">
              <a:lnSpc>
                <a:spcPct val="100000"/>
              </a:lnSpc>
              <a:spcBef>
                <a:spcPts val="0"/>
              </a:spcBef>
              <a:spcAft>
                <a:spcPts val="0"/>
              </a:spcAft>
              <a:buSzPts val="4667"/>
              <a:buNone/>
            </a:pPr>
            <a:r>
              <a:rPr b="0" i="0" lang="en" sz="3711" u="none" strike="noStrike">
                <a:latin typeface="Inter"/>
                <a:ea typeface="Inter"/>
                <a:cs typeface="Inter"/>
                <a:sym typeface="Inter"/>
              </a:rPr>
              <a:t>Adapting to Climate Change by Improving Extreme Weather Forecasts</a:t>
            </a:r>
            <a:endParaRPr b="0" i="0" sz="3711" u="none" strike="noStrike">
              <a:latin typeface="Inter"/>
              <a:ea typeface="Inter"/>
              <a:cs typeface="Inter"/>
              <a:sym typeface="Inter"/>
            </a:endParaRPr>
          </a:p>
          <a:p>
            <a:pPr indent="0" lvl="0" marL="0" rtl="0" algn="r">
              <a:lnSpc>
                <a:spcPct val="100000"/>
              </a:lnSpc>
              <a:spcBef>
                <a:spcPts val="0"/>
              </a:spcBef>
              <a:spcAft>
                <a:spcPts val="0"/>
              </a:spcAft>
              <a:buSzPts val="4667"/>
              <a:buNone/>
            </a:pPr>
            <a:r>
              <a:rPr i="1" lang="en" sz="2144"/>
              <a:t>Data Analysis &amp; Interpretation</a:t>
            </a:r>
            <a:endParaRPr i="1" sz="2144"/>
          </a:p>
        </p:txBody>
      </p:sp>
      <p:sp>
        <p:nvSpPr>
          <p:cNvPr id="55" name="Google Shape;55;p13"/>
          <p:cNvSpPr txBox="1"/>
          <p:nvPr>
            <p:ph idx="1" type="subTitle"/>
          </p:nvPr>
        </p:nvSpPr>
        <p:spPr>
          <a:xfrm>
            <a:off x="6596000" y="2679500"/>
            <a:ext cx="2224200" cy="1587900"/>
          </a:xfrm>
          <a:prstGeom prst="rect">
            <a:avLst/>
          </a:prstGeom>
          <a:solidFill>
            <a:srgbClr val="F3F3F3">
              <a:alpha val="70450"/>
            </a:srgbClr>
          </a:solid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100"/>
              <a:buNone/>
            </a:pPr>
            <a:r>
              <a:rPr lang="en" sz="1600">
                <a:solidFill>
                  <a:schemeClr val="dk1"/>
                </a:solidFill>
              </a:rPr>
              <a:t>Amui Gayle</a:t>
            </a:r>
            <a:endParaRPr sz="1600">
              <a:solidFill>
                <a:schemeClr val="dk1"/>
              </a:solidFill>
            </a:endParaRPr>
          </a:p>
          <a:p>
            <a:pPr indent="0" lvl="0" marL="0" rtl="0" algn="ctr">
              <a:lnSpc>
                <a:spcPct val="100000"/>
              </a:lnSpc>
              <a:spcBef>
                <a:spcPts val="0"/>
              </a:spcBef>
              <a:spcAft>
                <a:spcPts val="0"/>
              </a:spcAft>
              <a:buSzPts val="2100"/>
              <a:buNone/>
            </a:pPr>
            <a:r>
              <a:rPr lang="en" sz="1600">
                <a:solidFill>
                  <a:schemeClr val="dk1"/>
                </a:solidFill>
              </a:rPr>
              <a:t>Christian Ekwomadu</a:t>
            </a:r>
            <a:endParaRPr sz="1600">
              <a:solidFill>
                <a:schemeClr val="dk1"/>
              </a:solidFill>
            </a:endParaRPr>
          </a:p>
          <a:p>
            <a:pPr indent="0" lvl="0" marL="0" rtl="0" algn="ctr">
              <a:lnSpc>
                <a:spcPct val="100000"/>
              </a:lnSpc>
              <a:spcBef>
                <a:spcPts val="0"/>
              </a:spcBef>
              <a:spcAft>
                <a:spcPts val="0"/>
              </a:spcAft>
              <a:buSzPts val="2100"/>
              <a:buNone/>
            </a:pPr>
            <a:r>
              <a:rPr lang="en" sz="1600">
                <a:solidFill>
                  <a:schemeClr val="dk1"/>
                </a:solidFill>
              </a:rPr>
              <a:t>David Osei-Poku</a:t>
            </a:r>
            <a:endParaRPr>
              <a:solidFill>
                <a:schemeClr val="dk1"/>
              </a:solidFill>
            </a:endParaRPr>
          </a:p>
          <a:p>
            <a:pPr indent="0" lvl="0" marL="0" rtl="0" algn="ctr">
              <a:lnSpc>
                <a:spcPct val="100000"/>
              </a:lnSpc>
              <a:spcBef>
                <a:spcPts val="0"/>
              </a:spcBef>
              <a:spcAft>
                <a:spcPts val="0"/>
              </a:spcAft>
              <a:buSzPts val="2100"/>
              <a:buNone/>
            </a:pPr>
            <a:r>
              <a:rPr lang="en" sz="1600">
                <a:solidFill>
                  <a:schemeClr val="dk1"/>
                </a:solidFill>
              </a:rPr>
              <a:t>Joseph Becker</a:t>
            </a:r>
            <a:endParaRPr sz="1600">
              <a:solidFill>
                <a:schemeClr val="dk1"/>
              </a:solidFill>
            </a:endParaRPr>
          </a:p>
          <a:p>
            <a:pPr indent="0" lvl="0" marL="0" rtl="0" algn="ctr">
              <a:lnSpc>
                <a:spcPct val="100000"/>
              </a:lnSpc>
              <a:spcBef>
                <a:spcPts val="0"/>
              </a:spcBef>
              <a:spcAft>
                <a:spcPts val="0"/>
              </a:spcAft>
              <a:buSzPts val="2100"/>
              <a:buNone/>
            </a:pPr>
            <a:r>
              <a:rPr lang="en" sz="1600">
                <a:solidFill>
                  <a:schemeClr val="dk1"/>
                </a:solidFill>
              </a:rPr>
              <a:t>Deepak Bhadouria</a:t>
            </a:r>
            <a:endParaRPr sz="160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pic>
        <p:nvPicPr>
          <p:cNvPr id="110" name="Google Shape;110;p22"/>
          <p:cNvPicPr preferRelativeResize="0"/>
          <p:nvPr/>
        </p:nvPicPr>
        <p:blipFill>
          <a:blip r:embed="rId3">
            <a:alphaModFix/>
          </a:blip>
          <a:stretch>
            <a:fillRect/>
          </a:stretch>
        </p:blipFill>
        <p:spPr>
          <a:xfrm>
            <a:off x="55125" y="882000"/>
            <a:ext cx="8839199" cy="3852950"/>
          </a:xfrm>
          <a:prstGeom prst="rect">
            <a:avLst/>
          </a:prstGeom>
          <a:noFill/>
          <a:ln>
            <a:noFill/>
          </a:ln>
        </p:spPr>
      </p:pic>
      <p:sp>
        <p:nvSpPr>
          <p:cNvPr id="111" name="Google Shape;111;p22"/>
          <p:cNvSpPr txBox="1"/>
          <p:nvPr/>
        </p:nvSpPr>
        <p:spPr>
          <a:xfrm>
            <a:off x="476675" y="211575"/>
            <a:ext cx="70038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t>Model</a:t>
            </a:r>
            <a:endParaRPr sz="25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3"/>
          <p:cNvSpPr txBox="1"/>
          <p:nvPr>
            <p:ph type="title"/>
          </p:nvPr>
        </p:nvSpPr>
        <p:spPr>
          <a:xfrm>
            <a:off x="311700" y="286950"/>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47"/>
              <a:buNone/>
            </a:pPr>
            <a:r>
              <a:rPr lang="en"/>
              <a:t>Results</a:t>
            </a:r>
            <a:endParaRPr/>
          </a:p>
        </p:txBody>
      </p:sp>
      <p:pic>
        <p:nvPicPr>
          <p:cNvPr id="117" name="Google Shape;117;p23"/>
          <p:cNvPicPr preferRelativeResize="0"/>
          <p:nvPr/>
        </p:nvPicPr>
        <p:blipFill>
          <a:blip r:embed="rId3">
            <a:alphaModFix/>
          </a:blip>
          <a:stretch>
            <a:fillRect/>
          </a:stretch>
        </p:blipFill>
        <p:spPr>
          <a:xfrm>
            <a:off x="152400" y="1170125"/>
            <a:ext cx="8629250" cy="3820975"/>
          </a:xfrm>
          <a:prstGeom prst="rect">
            <a:avLst/>
          </a:prstGeom>
          <a:noFill/>
          <a:ln>
            <a:noFill/>
          </a:ln>
        </p:spPr>
      </p:pic>
      <p:sp>
        <p:nvSpPr>
          <p:cNvPr id="118" name="Google Shape;118;p23"/>
          <p:cNvSpPr txBox="1"/>
          <p:nvPr/>
        </p:nvSpPr>
        <p:spPr>
          <a:xfrm>
            <a:off x="586100" y="859650"/>
            <a:ext cx="501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Validation RMSE of 0.26 after training 20 epochs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4"/>
          <p:cNvSpPr txBox="1"/>
          <p:nvPr>
            <p:ph type="title"/>
          </p:nvPr>
        </p:nvSpPr>
        <p:spPr>
          <a:xfrm>
            <a:off x="236725" y="21397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47"/>
              <a:buNone/>
            </a:pPr>
            <a:r>
              <a:rPr lang="en"/>
              <a:t>Results</a:t>
            </a:r>
            <a:endParaRPr/>
          </a:p>
        </p:txBody>
      </p:sp>
      <p:pic>
        <p:nvPicPr>
          <p:cNvPr id="124" name="Google Shape;124;p24"/>
          <p:cNvPicPr preferRelativeResize="0"/>
          <p:nvPr/>
        </p:nvPicPr>
        <p:blipFill>
          <a:blip r:embed="rId3">
            <a:alphaModFix/>
          </a:blip>
          <a:stretch>
            <a:fillRect/>
          </a:stretch>
        </p:blipFill>
        <p:spPr>
          <a:xfrm>
            <a:off x="152400" y="856025"/>
            <a:ext cx="8604923" cy="41350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47"/>
              <a:buNone/>
            </a:pPr>
            <a:r>
              <a:rPr lang="en"/>
              <a:t>Challenges +</a:t>
            </a:r>
            <a:r>
              <a:rPr lang="en"/>
              <a:t>Future Improvements</a:t>
            </a:r>
            <a:endParaRPr/>
          </a:p>
        </p:txBody>
      </p:sp>
      <p:sp>
        <p:nvSpPr>
          <p:cNvPr id="130" name="Google Shape;130;p2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b="1" lang="en">
                <a:solidFill>
                  <a:schemeClr val="dk1"/>
                </a:solidFill>
              </a:rPr>
              <a:t>Limitations</a:t>
            </a:r>
            <a:r>
              <a:rPr lang="en">
                <a:solidFill>
                  <a:schemeClr val="dk1"/>
                </a:solidFill>
              </a:rPr>
              <a:t>:</a:t>
            </a:r>
            <a:endParaRPr>
              <a:solidFill>
                <a:schemeClr val="dk1"/>
              </a:solidFill>
            </a:endParaRPr>
          </a:p>
          <a:p>
            <a:pPr indent="-342900" lvl="0" marL="457200" rtl="0" algn="l">
              <a:lnSpc>
                <a:spcPct val="115000"/>
              </a:lnSpc>
              <a:spcBef>
                <a:spcPts val="0"/>
              </a:spcBef>
              <a:spcAft>
                <a:spcPts val="0"/>
              </a:spcAft>
              <a:buClr>
                <a:schemeClr val="dk1"/>
              </a:buClr>
              <a:buSzPts val="1800"/>
              <a:buChar char="●"/>
            </a:pPr>
            <a:r>
              <a:rPr lang="en">
                <a:solidFill>
                  <a:schemeClr val="dk1"/>
                </a:solidFill>
              </a:rPr>
              <a:t>Time taken to train the model</a:t>
            </a:r>
            <a:endParaRPr>
              <a:solidFill>
                <a:schemeClr val="dk1"/>
              </a:solidFill>
            </a:endParaRPr>
          </a:p>
          <a:p>
            <a:pPr indent="0" lvl="0" marL="0" rtl="0" algn="l">
              <a:lnSpc>
                <a:spcPct val="115000"/>
              </a:lnSpc>
              <a:spcBef>
                <a:spcPts val="1200"/>
              </a:spcBef>
              <a:spcAft>
                <a:spcPts val="0"/>
              </a:spcAft>
              <a:buSzPts val="1800"/>
              <a:buNone/>
            </a:pPr>
            <a:r>
              <a:rPr b="1" lang="en">
                <a:solidFill>
                  <a:schemeClr val="dk1"/>
                </a:solidFill>
              </a:rPr>
              <a:t>Potential Model Improvements:</a:t>
            </a:r>
            <a:endParaRPr b="1">
              <a:solidFill>
                <a:schemeClr val="dk1"/>
              </a:solidFill>
            </a:endParaRPr>
          </a:p>
          <a:p>
            <a:pPr indent="-342900" lvl="0" marL="457200" rtl="0" algn="l">
              <a:lnSpc>
                <a:spcPct val="115000"/>
              </a:lnSpc>
              <a:spcBef>
                <a:spcPts val="1200"/>
              </a:spcBef>
              <a:spcAft>
                <a:spcPts val="0"/>
              </a:spcAft>
              <a:buClr>
                <a:schemeClr val="dk1"/>
              </a:buClr>
              <a:buSzPts val="1800"/>
              <a:buChar char="●"/>
            </a:pPr>
            <a:r>
              <a:rPr lang="en">
                <a:solidFill>
                  <a:schemeClr val="dk1"/>
                </a:solidFill>
              </a:rPr>
              <a:t>Train for more epochs</a:t>
            </a:r>
            <a:endParaRPr>
              <a:solidFill>
                <a:schemeClr val="dk1"/>
              </a:solidFill>
            </a:endParaRPr>
          </a:p>
          <a:p>
            <a:pPr indent="-342900" lvl="0" marL="457200" rtl="0" algn="l">
              <a:lnSpc>
                <a:spcPct val="115000"/>
              </a:lnSpc>
              <a:spcBef>
                <a:spcPts val="0"/>
              </a:spcBef>
              <a:spcAft>
                <a:spcPts val="0"/>
              </a:spcAft>
              <a:buClr>
                <a:schemeClr val="dk1"/>
              </a:buClr>
              <a:buSzPts val="1800"/>
              <a:buChar char="●"/>
            </a:pPr>
            <a:r>
              <a:rPr lang="en">
                <a:solidFill>
                  <a:schemeClr val="dk1"/>
                </a:solidFill>
              </a:rPr>
              <a:t>Try predictions using an ensemble of models</a:t>
            </a:r>
            <a:endParaRPr>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47"/>
              <a:buNone/>
            </a:pPr>
            <a:r>
              <a:rPr lang="en"/>
              <a:t>Conclusions</a:t>
            </a:r>
            <a:endParaRPr/>
          </a:p>
        </p:txBody>
      </p:sp>
      <p:sp>
        <p:nvSpPr>
          <p:cNvPr id="136" name="Google Shape;136;p2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Clr>
                <a:schemeClr val="dk1"/>
              </a:buClr>
              <a:buSzPts val="1800"/>
              <a:buChar char="●"/>
            </a:pPr>
            <a:r>
              <a:rPr lang="en">
                <a:solidFill>
                  <a:schemeClr val="dk1"/>
                </a:solidFill>
              </a:rPr>
              <a:t>Predicting the weather is challenging, especially as the prediction window gets further away from the latest data</a:t>
            </a:r>
            <a:endParaRPr>
              <a:solidFill>
                <a:schemeClr val="dk1"/>
              </a:solidFill>
            </a:endParaRPr>
          </a:p>
          <a:p>
            <a:pPr indent="-342900" lvl="0" marL="457200" rtl="0" algn="l">
              <a:lnSpc>
                <a:spcPct val="115000"/>
              </a:lnSpc>
              <a:spcBef>
                <a:spcPts val="0"/>
              </a:spcBef>
              <a:spcAft>
                <a:spcPts val="0"/>
              </a:spcAft>
              <a:buClr>
                <a:schemeClr val="dk1"/>
              </a:buClr>
              <a:buSzPts val="1800"/>
              <a:buChar char="●"/>
            </a:pPr>
            <a:r>
              <a:rPr lang="en">
                <a:solidFill>
                  <a:schemeClr val="dk1"/>
                </a:solidFill>
              </a:rPr>
              <a:t>So many different factors can influence what the temperature will be on any given day</a:t>
            </a:r>
            <a:endParaRPr>
              <a:solidFill>
                <a:schemeClr val="dk1"/>
              </a:solidFill>
            </a:endParaRPr>
          </a:p>
          <a:p>
            <a:pPr indent="-342900" lvl="0" marL="457200" rtl="0" algn="l">
              <a:lnSpc>
                <a:spcPct val="115000"/>
              </a:lnSpc>
              <a:spcBef>
                <a:spcPts val="0"/>
              </a:spcBef>
              <a:spcAft>
                <a:spcPts val="0"/>
              </a:spcAft>
              <a:buClr>
                <a:schemeClr val="dk1"/>
              </a:buClr>
              <a:buSzPts val="1800"/>
              <a:buChar char="●"/>
            </a:pPr>
            <a:r>
              <a:rPr lang="en">
                <a:solidFill>
                  <a:schemeClr val="dk1"/>
                </a:solidFill>
              </a:rPr>
              <a:t>Machine learning can determine which of these factors are strongly correlated with expected outcomes to inform predictive models</a:t>
            </a:r>
            <a:endParaRPr>
              <a:solidFill>
                <a:schemeClr val="dk1"/>
              </a:solidFill>
            </a:endParaRPr>
          </a:p>
          <a:p>
            <a:pPr indent="-342900" lvl="0" marL="457200" rtl="0" algn="l">
              <a:lnSpc>
                <a:spcPct val="115000"/>
              </a:lnSpc>
              <a:spcBef>
                <a:spcPts val="0"/>
              </a:spcBef>
              <a:spcAft>
                <a:spcPts val="0"/>
              </a:spcAft>
              <a:buClr>
                <a:schemeClr val="dk1"/>
              </a:buClr>
              <a:buSzPts val="1800"/>
              <a:buChar char="●"/>
            </a:pPr>
            <a:r>
              <a:rPr lang="en">
                <a:solidFill>
                  <a:schemeClr val="dk1"/>
                </a:solidFill>
              </a:rPr>
              <a:t>Advancements in computing technology and machine learning algorithms will continue to improve as time goes on, yielding ever improving models</a:t>
            </a:r>
            <a:endParaRPr>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7"/>
          <p:cNvSpPr txBox="1"/>
          <p:nvPr>
            <p:ph type="ctrTitle"/>
          </p:nvPr>
        </p:nvSpPr>
        <p:spPr>
          <a:xfrm>
            <a:off x="117125" y="162975"/>
            <a:ext cx="8520600" cy="530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sz="2500"/>
              <a:t>Individual Skills and Contributions</a:t>
            </a:r>
            <a:endParaRPr sz="2500"/>
          </a:p>
        </p:txBody>
      </p:sp>
      <p:sp>
        <p:nvSpPr>
          <p:cNvPr id="142" name="Google Shape;142;p27"/>
          <p:cNvSpPr txBox="1"/>
          <p:nvPr/>
        </p:nvSpPr>
        <p:spPr>
          <a:xfrm>
            <a:off x="117125" y="736850"/>
            <a:ext cx="8336100" cy="427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Amui Gayle: </a:t>
            </a:r>
            <a:endParaRPr/>
          </a:p>
          <a:p>
            <a:pPr indent="-317500" lvl="0" marL="457200" rtl="0" algn="l">
              <a:spcBef>
                <a:spcPts val="0"/>
              </a:spcBef>
              <a:spcAft>
                <a:spcPts val="0"/>
              </a:spcAft>
              <a:buSzPts val="1400"/>
              <a:buChar char="●"/>
            </a:pPr>
            <a:r>
              <a:rPr lang="en"/>
              <a:t>Skills: Python, SQL</a:t>
            </a:r>
            <a:endParaRPr/>
          </a:p>
          <a:p>
            <a:pPr indent="-317500" lvl="0" marL="457200" rtl="0" algn="l">
              <a:spcBef>
                <a:spcPts val="0"/>
              </a:spcBef>
              <a:spcAft>
                <a:spcPts val="0"/>
              </a:spcAft>
              <a:buSzPts val="1400"/>
              <a:buChar char="●"/>
            </a:pPr>
            <a:r>
              <a:rPr lang="en"/>
              <a:t>Contributions: Dataset Identification, Model development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Christian Ekwomadu:</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Skills: Python, R, and SQL</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Contributions: Presentation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David Osei-Poku: </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Skills: SQL, Python, Microsoft Office</a:t>
            </a:r>
            <a:endParaRPr>
              <a:solidFill>
                <a:schemeClr val="dk1"/>
              </a:solidFill>
            </a:endParaRPr>
          </a:p>
          <a:p>
            <a:pPr indent="-317500" lvl="0" marL="457200" rtl="0" algn="l">
              <a:spcBef>
                <a:spcPts val="0"/>
              </a:spcBef>
              <a:spcAft>
                <a:spcPts val="0"/>
              </a:spcAft>
              <a:buSzPts val="1400"/>
              <a:buChar char="●"/>
            </a:pPr>
            <a:r>
              <a:rPr lang="en">
                <a:solidFill>
                  <a:schemeClr val="dk1"/>
                </a:solidFill>
              </a:rPr>
              <a:t>Contributions: </a:t>
            </a:r>
            <a:r>
              <a:rPr lang="en"/>
              <a:t>Data Visualization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Joe Becker: </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Skills: Python, SQL, Excel</a:t>
            </a:r>
            <a:endParaRPr>
              <a:solidFill>
                <a:schemeClr val="dk1"/>
              </a:solidFill>
            </a:endParaRPr>
          </a:p>
          <a:p>
            <a:pPr indent="-317500" lvl="0" marL="457200" rtl="0" algn="l">
              <a:spcBef>
                <a:spcPts val="0"/>
              </a:spcBef>
              <a:spcAft>
                <a:spcPts val="0"/>
              </a:spcAft>
              <a:buSzPts val="1400"/>
              <a:buChar char="●"/>
            </a:pPr>
            <a:r>
              <a:rPr lang="en">
                <a:solidFill>
                  <a:schemeClr val="dk1"/>
                </a:solidFill>
              </a:rPr>
              <a:t>Contributions: </a:t>
            </a:r>
            <a:r>
              <a:rPr lang="en"/>
              <a:t>Presentation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Dheepak Bhadouria: </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Skills: Python, SQL</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Contributions: Visualization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ctrTitle"/>
          </p:nvPr>
        </p:nvSpPr>
        <p:spPr>
          <a:xfrm>
            <a:off x="153650" y="211600"/>
            <a:ext cx="8520600" cy="579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2500"/>
              <a:t>OVERVIEW :  </a:t>
            </a:r>
            <a:endParaRPr sz="2500"/>
          </a:p>
        </p:txBody>
      </p:sp>
      <p:sp>
        <p:nvSpPr>
          <p:cNvPr id="61" name="Google Shape;61;p14"/>
          <p:cNvSpPr txBox="1"/>
          <p:nvPr/>
        </p:nvSpPr>
        <p:spPr>
          <a:xfrm>
            <a:off x="153650" y="1026875"/>
            <a:ext cx="8520600" cy="4062000"/>
          </a:xfrm>
          <a:prstGeom prst="rect">
            <a:avLst/>
          </a:prstGeom>
          <a:noFill/>
          <a:ln>
            <a:noFill/>
          </a:ln>
        </p:spPr>
        <p:txBody>
          <a:bodyPr anchorCtr="0" anchor="t" bIns="91425" lIns="91425" spcFirstLastPara="1" rIns="91425" wrap="square" tIns="91425">
            <a:spAutoFit/>
          </a:bodyPr>
          <a:lstStyle/>
          <a:p>
            <a:pPr indent="0" lvl="0" marL="0" rtl="0" algn="l">
              <a:lnSpc>
                <a:spcPct val="125454"/>
              </a:lnSpc>
              <a:spcBef>
                <a:spcPts val="0"/>
              </a:spcBef>
              <a:spcAft>
                <a:spcPts val="0"/>
              </a:spcAft>
              <a:buNone/>
            </a:pPr>
            <a:r>
              <a:rPr lang="en">
                <a:solidFill>
                  <a:srgbClr val="353740"/>
                </a:solidFill>
              </a:rPr>
              <a:t>Climate change is causing an increase of extreme weather events across the planet. From heat waves and wildfires to hurricanes and flooding, these events have severe implications for agriculture, energy, transportation and low resource communities. To ensure people are prepared and can adjust accordingly, accurate long-term predictions of temperature and precipitation are vital. </a:t>
            </a:r>
            <a:endParaRPr>
              <a:solidFill>
                <a:srgbClr val="353740"/>
              </a:solidFill>
            </a:endParaRPr>
          </a:p>
          <a:p>
            <a:pPr indent="0" lvl="0" marL="0" rtl="0" algn="l">
              <a:lnSpc>
                <a:spcPct val="125454"/>
              </a:lnSpc>
              <a:spcBef>
                <a:spcPts val="1200"/>
              </a:spcBef>
              <a:spcAft>
                <a:spcPts val="0"/>
              </a:spcAft>
              <a:buNone/>
            </a:pPr>
            <a:r>
              <a:rPr lang="en">
                <a:solidFill>
                  <a:srgbClr val="353740"/>
                </a:solidFill>
              </a:rPr>
              <a:t>At present, short-term weather forecasting is dominated by physics-based models, yet these have limited predictive horizons. The availability of abundance of meteorological data enables us data scientists to enhance sub-seasonal forecasts by combining physics-based forecasts with machine learning. In our project we attempted to improve longer-range weather forecasts to help people prepare and adapt to extreme weather events caused by climate change. Sub-seasonal forecasts for weather and climate conditions with lead-times ranging from 15 to more than 45 days will assist communities and industries to cope with the challenges arising from climate change.</a:t>
            </a:r>
            <a:endParaRPr sz="2000">
              <a:solidFill>
                <a:schemeClr val="dk1"/>
              </a:solidFill>
            </a:endParaRPr>
          </a:p>
          <a:p>
            <a:pPr indent="0" lvl="0" marL="0" rtl="0" algn="l">
              <a:lnSpc>
                <a:spcPct val="115000"/>
              </a:lnSpc>
              <a:spcBef>
                <a:spcPts val="0"/>
              </a:spcBef>
              <a:spcAft>
                <a:spcPts val="0"/>
              </a:spcAft>
              <a:buNone/>
            </a:pPr>
            <a:r>
              <a:t/>
            </a:r>
            <a:endParaRPr sz="1800">
              <a:solidFill>
                <a:srgbClr val="353740"/>
              </a:solidFill>
            </a:endParaRPr>
          </a:p>
          <a:p>
            <a:pPr indent="0" lvl="0" marL="0" rtl="0" algn="l">
              <a:lnSpc>
                <a:spcPct val="115000"/>
              </a:lnSpc>
              <a:spcBef>
                <a:spcPts val="1200"/>
              </a:spcBef>
              <a:spcAft>
                <a:spcPts val="1200"/>
              </a:spcAft>
              <a:buNone/>
            </a:pPr>
            <a:r>
              <a:t/>
            </a:r>
            <a:endParaRPr sz="1800">
              <a:solidFill>
                <a:srgbClr val="35374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257775" y="1532900"/>
            <a:ext cx="3997700" cy="3123399"/>
          </a:xfrm>
          <a:prstGeom prst="rect">
            <a:avLst/>
          </a:prstGeom>
          <a:noFill/>
          <a:ln>
            <a:noFill/>
          </a:ln>
        </p:spPr>
      </p:pic>
      <p:pic>
        <p:nvPicPr>
          <p:cNvPr id="67" name="Google Shape;67;p15"/>
          <p:cNvPicPr preferRelativeResize="0"/>
          <p:nvPr/>
        </p:nvPicPr>
        <p:blipFill>
          <a:blip r:embed="rId4">
            <a:alphaModFix/>
          </a:blip>
          <a:stretch>
            <a:fillRect/>
          </a:stretch>
        </p:blipFill>
        <p:spPr>
          <a:xfrm>
            <a:off x="5198225" y="187250"/>
            <a:ext cx="3066252" cy="2220350"/>
          </a:xfrm>
          <a:prstGeom prst="rect">
            <a:avLst/>
          </a:prstGeom>
          <a:noFill/>
          <a:ln>
            <a:noFill/>
          </a:ln>
        </p:spPr>
      </p:pic>
      <p:pic>
        <p:nvPicPr>
          <p:cNvPr id="68" name="Google Shape;68;p15"/>
          <p:cNvPicPr preferRelativeResize="0"/>
          <p:nvPr/>
        </p:nvPicPr>
        <p:blipFill>
          <a:blip r:embed="rId5">
            <a:alphaModFix/>
          </a:blip>
          <a:stretch>
            <a:fillRect/>
          </a:stretch>
        </p:blipFill>
        <p:spPr>
          <a:xfrm>
            <a:off x="4687925" y="2730275"/>
            <a:ext cx="3911200" cy="2200050"/>
          </a:xfrm>
          <a:prstGeom prst="rect">
            <a:avLst/>
          </a:prstGeom>
          <a:noFill/>
          <a:ln>
            <a:noFill/>
          </a:ln>
        </p:spPr>
      </p:pic>
      <p:sp>
        <p:nvSpPr>
          <p:cNvPr id="69" name="Google Shape;69;p15"/>
          <p:cNvSpPr txBox="1"/>
          <p:nvPr/>
        </p:nvSpPr>
        <p:spPr>
          <a:xfrm>
            <a:off x="257775" y="187250"/>
            <a:ext cx="4693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EXAMPLES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47"/>
              <a:buNone/>
            </a:pPr>
            <a:r>
              <a:rPr lang="en"/>
              <a:t>Use, Intentions, &amp; Stakeholders</a:t>
            </a:r>
            <a:endParaRPr/>
          </a:p>
        </p:txBody>
      </p:sp>
      <p:sp>
        <p:nvSpPr>
          <p:cNvPr id="75" name="Google Shape;75;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Clr>
                <a:schemeClr val="dk1"/>
              </a:buClr>
              <a:buSzPts val="1800"/>
              <a:buChar char="●"/>
            </a:pPr>
            <a:r>
              <a:rPr lang="en">
                <a:solidFill>
                  <a:schemeClr val="dk1"/>
                </a:solidFill>
              </a:rPr>
              <a:t>Use + Intentions</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Provide a longer outlook for when extreme weather events will occur</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Warn residents of a potential incoming event with enough time to react in a timely manner</a:t>
            </a:r>
            <a:endParaRPr>
              <a:solidFill>
                <a:schemeClr val="dk1"/>
              </a:solidFill>
            </a:endParaRPr>
          </a:p>
          <a:p>
            <a:pPr indent="0" lvl="0" marL="914400" rtl="0" algn="l">
              <a:lnSpc>
                <a:spcPct val="115000"/>
              </a:lnSpc>
              <a:spcBef>
                <a:spcPts val="0"/>
              </a:spcBef>
              <a:spcAft>
                <a:spcPts val="0"/>
              </a:spcAft>
              <a:buNone/>
            </a:pPr>
            <a:r>
              <a:t/>
            </a:r>
            <a:endParaRPr>
              <a:solidFill>
                <a:schemeClr val="dk1"/>
              </a:solidFill>
            </a:endParaRPr>
          </a:p>
          <a:p>
            <a:pPr indent="-342900" lvl="0" marL="457200" rtl="0" algn="l">
              <a:lnSpc>
                <a:spcPct val="115000"/>
              </a:lnSpc>
              <a:spcBef>
                <a:spcPts val="0"/>
              </a:spcBef>
              <a:spcAft>
                <a:spcPts val="0"/>
              </a:spcAft>
              <a:buClr>
                <a:schemeClr val="dk1"/>
              </a:buClr>
              <a:buSzPts val="1800"/>
              <a:buChar char="●"/>
            </a:pPr>
            <a:r>
              <a:rPr lang="en">
                <a:solidFill>
                  <a:schemeClr val="dk1"/>
                </a:solidFill>
              </a:rPr>
              <a:t>Stakeholders</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Meteorologists</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Federal Emergency Management Agency (FEMA)</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Residents living in most highly impacted areas</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Power Companies</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Charitable organizations that shelter the homeless</a:t>
            </a:r>
            <a:endParaRPr>
              <a:solidFill>
                <a:schemeClr val="dk1"/>
              </a:solidFill>
            </a:endParaRPr>
          </a:p>
          <a:p>
            <a:pPr indent="0" lvl="0" marL="0" rtl="0" algn="l">
              <a:lnSpc>
                <a:spcPct val="115000"/>
              </a:lnSpc>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100"/>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47"/>
              <a:buNone/>
            </a:pPr>
            <a:r>
              <a:rPr lang="en"/>
              <a:t>Our dataset</a:t>
            </a:r>
            <a:endParaRPr/>
          </a:p>
        </p:txBody>
      </p:sp>
      <p:sp>
        <p:nvSpPr>
          <p:cNvPr id="81" name="Google Shape;81;p17"/>
          <p:cNvSpPr txBox="1"/>
          <p:nvPr>
            <p:ph idx="1" type="body"/>
          </p:nvPr>
        </p:nvSpPr>
        <p:spPr>
          <a:xfrm>
            <a:off x="311700" y="1017800"/>
            <a:ext cx="8520600" cy="3551100"/>
          </a:xfrm>
          <a:prstGeom prst="rect">
            <a:avLst/>
          </a:prstGeom>
          <a:noFill/>
          <a:ln>
            <a:noFill/>
          </a:ln>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Clr>
                <a:srgbClr val="353740"/>
              </a:buClr>
              <a:buSzPts val="1300"/>
              <a:buChar char="●"/>
            </a:pPr>
            <a:r>
              <a:rPr lang="en" sz="1300">
                <a:solidFill>
                  <a:srgbClr val="3C4043"/>
                </a:solidFill>
                <a:highlight>
                  <a:srgbClr val="FFFFFF"/>
                </a:highlight>
              </a:rPr>
              <a:t> </a:t>
            </a:r>
            <a:r>
              <a:rPr lang="en" sz="1300">
                <a:solidFill>
                  <a:schemeClr val="dk1"/>
                </a:solidFill>
                <a:uFill>
                  <a:noFill/>
                </a:uFill>
                <a:hlinkClick r:id="rId3">
                  <a:extLst>
                    <a:ext uri="{A12FA001-AC4F-418D-AE19-62706E023703}">
                      <ahyp:hlinkClr val="tx"/>
                    </a:ext>
                  </a:extLst>
                </a:hlinkClick>
              </a:rPr>
              <a:t>Climate Change AI (CCAI)</a:t>
            </a:r>
            <a:r>
              <a:rPr lang="en" sz="1300">
                <a:solidFill>
                  <a:schemeClr val="dk1"/>
                </a:solidFill>
                <a:highlight>
                  <a:srgbClr val="FFFFFF"/>
                </a:highlight>
              </a:rPr>
              <a:t>.</a:t>
            </a:r>
            <a:endParaRPr sz="1300">
              <a:solidFill>
                <a:schemeClr val="dk1"/>
              </a:solidFill>
              <a:highlight>
                <a:srgbClr val="FFFFFF"/>
              </a:highlight>
            </a:endParaRPr>
          </a:p>
          <a:p>
            <a:pPr indent="-311150" lvl="1" marL="914400" rtl="0" algn="l">
              <a:lnSpc>
                <a:spcPct val="100000"/>
              </a:lnSpc>
              <a:spcBef>
                <a:spcPts val="0"/>
              </a:spcBef>
              <a:spcAft>
                <a:spcPts val="0"/>
              </a:spcAft>
              <a:buClr>
                <a:schemeClr val="dk1"/>
              </a:buClr>
              <a:buSzPts val="1300"/>
              <a:buChar char="○"/>
            </a:pPr>
            <a:r>
              <a:rPr lang="en" sz="1300">
                <a:solidFill>
                  <a:schemeClr val="dk1"/>
                </a:solidFill>
                <a:highlight>
                  <a:srgbClr val="FFFFFF"/>
                </a:highlight>
              </a:rPr>
              <a:t>Date Donated : 01/2023</a:t>
            </a:r>
            <a:endParaRPr sz="1300">
              <a:solidFill>
                <a:schemeClr val="dk1"/>
              </a:solidFill>
              <a:highlight>
                <a:srgbClr val="FFFFFF"/>
              </a:highlight>
            </a:endParaRPr>
          </a:p>
          <a:p>
            <a:pPr indent="-311150" lvl="1" marL="914400" rtl="0" algn="l">
              <a:lnSpc>
                <a:spcPct val="100000"/>
              </a:lnSpc>
              <a:spcBef>
                <a:spcPts val="0"/>
              </a:spcBef>
              <a:spcAft>
                <a:spcPts val="0"/>
              </a:spcAft>
              <a:buClr>
                <a:schemeClr val="dk1"/>
              </a:buClr>
              <a:buSzPts val="1300"/>
              <a:buChar char="○"/>
            </a:pPr>
            <a:r>
              <a:rPr lang="en" sz="1300">
                <a:solidFill>
                  <a:schemeClr val="dk1"/>
                </a:solidFill>
                <a:highlight>
                  <a:srgbClr val="FFFFFF"/>
                </a:highlight>
              </a:rPr>
              <a:t>Format: CSV</a:t>
            </a:r>
            <a:endParaRPr sz="1300">
              <a:solidFill>
                <a:schemeClr val="dk1"/>
              </a:solidFill>
              <a:highlight>
                <a:srgbClr val="FFFFFF"/>
              </a:highlight>
            </a:endParaRPr>
          </a:p>
          <a:p>
            <a:pPr indent="-311150" lvl="1" marL="914400" rtl="0" algn="l">
              <a:lnSpc>
                <a:spcPct val="100000"/>
              </a:lnSpc>
              <a:spcBef>
                <a:spcPts val="0"/>
              </a:spcBef>
              <a:spcAft>
                <a:spcPts val="0"/>
              </a:spcAft>
              <a:buClr>
                <a:schemeClr val="dk1"/>
              </a:buClr>
              <a:buSzPts val="1300"/>
              <a:buChar char="○"/>
            </a:pPr>
            <a:r>
              <a:rPr lang="en" sz="1300">
                <a:solidFill>
                  <a:schemeClr val="dk1"/>
                </a:solidFill>
                <a:highlight>
                  <a:srgbClr val="FFFFFF"/>
                </a:highlight>
              </a:rPr>
              <a:t>Columns: 245</a:t>
            </a:r>
            <a:endParaRPr sz="1300">
              <a:solidFill>
                <a:schemeClr val="dk1"/>
              </a:solidFill>
              <a:highlight>
                <a:srgbClr val="FFFFFF"/>
              </a:highlight>
            </a:endParaRPr>
          </a:p>
          <a:p>
            <a:pPr indent="-311150" lvl="1" marL="914400" rtl="0" algn="l">
              <a:lnSpc>
                <a:spcPct val="100000"/>
              </a:lnSpc>
              <a:spcBef>
                <a:spcPts val="0"/>
              </a:spcBef>
              <a:spcAft>
                <a:spcPts val="0"/>
              </a:spcAft>
              <a:buClr>
                <a:schemeClr val="dk1"/>
              </a:buClr>
              <a:buSzPts val="1300"/>
              <a:buChar char="○"/>
            </a:pPr>
            <a:r>
              <a:rPr lang="en" sz="1300">
                <a:solidFill>
                  <a:schemeClr val="dk1"/>
                </a:solidFill>
                <a:highlight>
                  <a:srgbClr val="FFFFFF"/>
                </a:highlight>
              </a:rPr>
              <a:t>Observations: 375,734</a:t>
            </a:r>
            <a:endParaRPr sz="1300">
              <a:solidFill>
                <a:schemeClr val="dk1"/>
              </a:solidFill>
              <a:highlight>
                <a:srgbClr val="FFFFFF"/>
              </a:highlight>
            </a:endParaRPr>
          </a:p>
          <a:p>
            <a:pPr indent="0" lvl="0" marL="0" rtl="0" algn="l">
              <a:lnSpc>
                <a:spcPct val="100000"/>
              </a:lnSpc>
              <a:spcBef>
                <a:spcPts val="0"/>
              </a:spcBef>
              <a:spcAft>
                <a:spcPts val="0"/>
              </a:spcAft>
              <a:buNone/>
            </a:pPr>
            <a:r>
              <a:t/>
            </a:r>
            <a:endParaRPr sz="1300">
              <a:solidFill>
                <a:schemeClr val="dk1"/>
              </a:solidFill>
              <a:highlight>
                <a:srgbClr val="FFFFFF"/>
              </a:highlight>
            </a:endParaRPr>
          </a:p>
          <a:p>
            <a:pPr indent="-311150" lvl="0" marL="457200" rtl="0" algn="l">
              <a:lnSpc>
                <a:spcPct val="100000"/>
              </a:lnSpc>
              <a:spcBef>
                <a:spcPts val="0"/>
              </a:spcBef>
              <a:spcAft>
                <a:spcPts val="0"/>
              </a:spcAft>
              <a:buClr>
                <a:schemeClr val="dk1"/>
              </a:buClr>
              <a:buSzPts val="1300"/>
              <a:buChar char="●"/>
            </a:pPr>
            <a:r>
              <a:rPr lang="en" sz="1300">
                <a:solidFill>
                  <a:schemeClr val="dk1"/>
                </a:solidFill>
                <a:highlight>
                  <a:srgbClr val="FFFFFF"/>
                </a:highlight>
              </a:rPr>
              <a:t>Source:</a:t>
            </a:r>
            <a:endParaRPr sz="1300">
              <a:solidFill>
                <a:schemeClr val="dk1"/>
              </a:solidFill>
              <a:highlight>
                <a:srgbClr val="FFFFFF"/>
              </a:highlight>
            </a:endParaRPr>
          </a:p>
          <a:p>
            <a:pPr indent="-311150" lvl="1" marL="914400" rtl="0" algn="l">
              <a:lnSpc>
                <a:spcPct val="100000"/>
              </a:lnSpc>
              <a:spcBef>
                <a:spcPts val="0"/>
              </a:spcBef>
              <a:spcAft>
                <a:spcPts val="0"/>
              </a:spcAft>
              <a:buClr>
                <a:schemeClr val="dk1"/>
              </a:buClr>
              <a:buSzPts val="1300"/>
              <a:buChar char="○"/>
            </a:pPr>
            <a:r>
              <a:rPr lang="en" sz="1300">
                <a:solidFill>
                  <a:schemeClr val="dk1"/>
                </a:solidFill>
                <a:highlight>
                  <a:srgbClr val="FFFFFF"/>
                </a:highlight>
              </a:rPr>
              <a:t>Kaggle (WIDS Datathon 2023)</a:t>
            </a:r>
            <a:endParaRPr sz="1300">
              <a:solidFill>
                <a:schemeClr val="dk1"/>
              </a:solidFill>
              <a:highlight>
                <a:srgbClr val="FFFFFF"/>
              </a:highlight>
            </a:endParaRPr>
          </a:p>
          <a:p>
            <a:pPr indent="-311150" lvl="1" marL="914400" rtl="0" algn="l">
              <a:lnSpc>
                <a:spcPct val="100000"/>
              </a:lnSpc>
              <a:spcBef>
                <a:spcPts val="0"/>
              </a:spcBef>
              <a:spcAft>
                <a:spcPts val="0"/>
              </a:spcAft>
              <a:buClr>
                <a:schemeClr val="dk1"/>
              </a:buClr>
              <a:buSzPts val="1300"/>
              <a:buChar char="○"/>
            </a:pPr>
            <a:r>
              <a:rPr lang="en" sz="1300">
                <a:solidFill>
                  <a:schemeClr val="dk1"/>
                </a:solidFill>
                <a:highlight>
                  <a:srgbClr val="FFFFFF"/>
                </a:highlight>
              </a:rPr>
              <a:t>Compiled from:</a:t>
            </a:r>
            <a:endParaRPr sz="1300">
              <a:solidFill>
                <a:schemeClr val="dk1"/>
              </a:solidFill>
              <a:highlight>
                <a:srgbClr val="FFFFFF"/>
              </a:highlight>
            </a:endParaRPr>
          </a:p>
          <a:p>
            <a:pPr indent="-311150" lvl="2" marL="1371600" rtl="0" algn="l">
              <a:lnSpc>
                <a:spcPct val="100000"/>
              </a:lnSpc>
              <a:spcBef>
                <a:spcPts val="0"/>
              </a:spcBef>
              <a:spcAft>
                <a:spcPts val="0"/>
              </a:spcAft>
              <a:buClr>
                <a:schemeClr val="dk1"/>
              </a:buClr>
              <a:buSzPts val="1300"/>
              <a:buChar char="■"/>
            </a:pPr>
            <a:r>
              <a:rPr lang="en" sz="1300">
                <a:solidFill>
                  <a:schemeClr val="dk1"/>
                </a:solidFill>
                <a:highlight>
                  <a:srgbClr val="FFFFFF"/>
                </a:highlight>
              </a:rPr>
              <a:t>National Oceanic and Atmospheric Administration’s (NOAA) Climate Prediction Center</a:t>
            </a:r>
            <a:endParaRPr sz="1300">
              <a:solidFill>
                <a:schemeClr val="dk1"/>
              </a:solidFill>
              <a:highlight>
                <a:srgbClr val="FFFFFF"/>
              </a:highlight>
            </a:endParaRPr>
          </a:p>
          <a:p>
            <a:pPr indent="-311150" lvl="2" marL="1371600" rtl="0" algn="l">
              <a:lnSpc>
                <a:spcPct val="100000"/>
              </a:lnSpc>
              <a:spcBef>
                <a:spcPts val="0"/>
              </a:spcBef>
              <a:spcAft>
                <a:spcPts val="0"/>
              </a:spcAft>
              <a:buClr>
                <a:schemeClr val="dk1"/>
              </a:buClr>
              <a:buSzPts val="1300"/>
              <a:buChar char="■"/>
            </a:pPr>
            <a:r>
              <a:rPr lang="en" sz="1300">
                <a:solidFill>
                  <a:schemeClr val="dk1"/>
                </a:solidFill>
                <a:highlight>
                  <a:srgbClr val="FFFFFF"/>
                </a:highlight>
              </a:rPr>
              <a:t>Australian Government Bureau of Meteorology</a:t>
            </a:r>
            <a:endParaRPr sz="1300">
              <a:solidFill>
                <a:schemeClr val="dk1"/>
              </a:solidFill>
              <a:highlight>
                <a:srgbClr val="FFFFFF"/>
              </a:highlight>
            </a:endParaRPr>
          </a:p>
          <a:p>
            <a:pPr indent="-311150" lvl="2" marL="1371600" rtl="0" algn="l">
              <a:lnSpc>
                <a:spcPct val="100000"/>
              </a:lnSpc>
              <a:spcBef>
                <a:spcPts val="0"/>
              </a:spcBef>
              <a:spcAft>
                <a:spcPts val="0"/>
              </a:spcAft>
              <a:buClr>
                <a:schemeClr val="dk1"/>
              </a:buClr>
              <a:buSzPts val="1300"/>
              <a:buChar char="■"/>
            </a:pPr>
            <a:r>
              <a:rPr lang="en" sz="1300">
                <a:solidFill>
                  <a:schemeClr val="dk1"/>
                </a:solidFill>
                <a:highlight>
                  <a:srgbClr val="FFFFFF"/>
                </a:highlight>
              </a:rPr>
              <a:t>North American Multi-Model Ensemble (NMME)</a:t>
            </a:r>
            <a:endParaRPr sz="1300">
              <a:solidFill>
                <a:schemeClr val="dk1"/>
              </a:solidFill>
              <a:highlight>
                <a:srgbClr val="FFFFFF"/>
              </a:highlight>
            </a:endParaRPr>
          </a:p>
          <a:p>
            <a:pPr indent="0" lvl="0" marL="457200" rtl="0" algn="l">
              <a:lnSpc>
                <a:spcPct val="115000"/>
              </a:lnSpc>
              <a:spcBef>
                <a:spcPts val="0"/>
              </a:spcBef>
              <a:spcAft>
                <a:spcPts val="0"/>
              </a:spcAft>
              <a:buNone/>
            </a:pPr>
            <a:r>
              <a:t/>
            </a:r>
            <a:endParaRPr sz="13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445100"/>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9047"/>
              <a:buNone/>
            </a:pPr>
            <a:r>
              <a:rPr lang="en"/>
              <a:t>Features</a:t>
            </a:r>
            <a:endParaRPr/>
          </a:p>
        </p:txBody>
      </p:sp>
      <p:sp>
        <p:nvSpPr>
          <p:cNvPr id="87" name="Google Shape;87;p18"/>
          <p:cNvSpPr txBox="1"/>
          <p:nvPr>
            <p:ph idx="1" type="body"/>
          </p:nvPr>
        </p:nvSpPr>
        <p:spPr>
          <a:xfrm>
            <a:off x="311700" y="1017800"/>
            <a:ext cx="8520600" cy="3551100"/>
          </a:xfrm>
          <a:prstGeom prst="rect">
            <a:avLst/>
          </a:prstGeom>
          <a:noFill/>
          <a:ln>
            <a:noFill/>
          </a:ln>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Clr>
                <a:schemeClr val="dk1"/>
              </a:buClr>
              <a:buSzPts val="1300"/>
              <a:buChar char="●"/>
            </a:pPr>
            <a:r>
              <a:rPr lang="en" sz="1300">
                <a:solidFill>
                  <a:schemeClr val="dk1"/>
                </a:solidFill>
              </a:rPr>
              <a:t>Temperature</a:t>
            </a:r>
            <a:endParaRPr sz="1300">
              <a:solidFill>
                <a:schemeClr val="dk1"/>
              </a:solidFill>
            </a:endParaRPr>
          </a:p>
          <a:p>
            <a:pPr indent="-311150" lvl="0" marL="457200" rtl="0" algn="l">
              <a:lnSpc>
                <a:spcPct val="100000"/>
              </a:lnSpc>
              <a:spcBef>
                <a:spcPts val="0"/>
              </a:spcBef>
              <a:spcAft>
                <a:spcPts val="0"/>
              </a:spcAft>
              <a:buClr>
                <a:schemeClr val="dk1"/>
              </a:buClr>
              <a:buSzPts val="1300"/>
              <a:buChar char="●"/>
            </a:pPr>
            <a:r>
              <a:rPr lang="en" sz="1300">
                <a:solidFill>
                  <a:schemeClr val="dk1"/>
                </a:solidFill>
              </a:rPr>
              <a:t>Global precipitation</a:t>
            </a:r>
            <a:endParaRPr sz="1300">
              <a:solidFill>
                <a:schemeClr val="dk1"/>
              </a:solidFill>
            </a:endParaRPr>
          </a:p>
          <a:p>
            <a:pPr indent="-311150" lvl="0" marL="457200" rtl="0" algn="l">
              <a:lnSpc>
                <a:spcPct val="100000"/>
              </a:lnSpc>
              <a:spcBef>
                <a:spcPts val="0"/>
              </a:spcBef>
              <a:spcAft>
                <a:spcPts val="0"/>
              </a:spcAft>
              <a:buClr>
                <a:schemeClr val="dk1"/>
              </a:buClr>
              <a:buSzPts val="1300"/>
              <a:buChar char="●"/>
            </a:pPr>
            <a:r>
              <a:rPr lang="en" sz="1300">
                <a:solidFill>
                  <a:schemeClr val="dk1"/>
                </a:solidFill>
              </a:rPr>
              <a:t>U.S. precipitation</a:t>
            </a:r>
            <a:endParaRPr sz="1300">
              <a:solidFill>
                <a:schemeClr val="dk1"/>
              </a:solidFill>
            </a:endParaRPr>
          </a:p>
          <a:p>
            <a:pPr indent="-311150" lvl="0" marL="457200" rtl="0" algn="l">
              <a:lnSpc>
                <a:spcPct val="100000"/>
              </a:lnSpc>
              <a:spcBef>
                <a:spcPts val="0"/>
              </a:spcBef>
              <a:spcAft>
                <a:spcPts val="0"/>
              </a:spcAft>
              <a:buClr>
                <a:schemeClr val="dk1"/>
              </a:buClr>
              <a:buSzPts val="1300"/>
              <a:buChar char="●"/>
            </a:pPr>
            <a:r>
              <a:rPr lang="en" sz="1300">
                <a:solidFill>
                  <a:schemeClr val="dk1"/>
                </a:solidFill>
              </a:rPr>
              <a:t>Sea surface temperature and sea ice concentration</a:t>
            </a:r>
            <a:endParaRPr sz="1300">
              <a:solidFill>
                <a:schemeClr val="dk1"/>
              </a:solidFill>
            </a:endParaRPr>
          </a:p>
          <a:p>
            <a:pPr indent="-311150" lvl="0" marL="457200" rtl="0" algn="l">
              <a:lnSpc>
                <a:spcPct val="100000"/>
              </a:lnSpc>
              <a:spcBef>
                <a:spcPts val="0"/>
              </a:spcBef>
              <a:spcAft>
                <a:spcPts val="0"/>
              </a:spcAft>
              <a:buClr>
                <a:schemeClr val="dk1"/>
              </a:buClr>
              <a:buSzPts val="1300"/>
              <a:buChar char="●"/>
            </a:pPr>
            <a:r>
              <a:rPr lang="en" sz="1300">
                <a:solidFill>
                  <a:schemeClr val="dk1"/>
                </a:solidFill>
              </a:rPr>
              <a:t>Relative humidity and sea level pressure</a:t>
            </a:r>
            <a:endParaRPr sz="1300">
              <a:solidFill>
                <a:schemeClr val="dk1"/>
              </a:solidFill>
            </a:endParaRPr>
          </a:p>
          <a:p>
            <a:pPr indent="-311150" lvl="0" marL="457200" rtl="0" algn="l">
              <a:lnSpc>
                <a:spcPct val="100000"/>
              </a:lnSpc>
              <a:spcBef>
                <a:spcPts val="0"/>
              </a:spcBef>
              <a:spcAft>
                <a:spcPts val="0"/>
              </a:spcAft>
              <a:buClr>
                <a:schemeClr val="dk1"/>
              </a:buClr>
              <a:buSzPts val="1300"/>
              <a:buChar char="●"/>
            </a:pPr>
            <a:r>
              <a:rPr lang="en" sz="1300">
                <a:solidFill>
                  <a:schemeClr val="dk1"/>
                </a:solidFill>
              </a:rPr>
              <a:t>Geopotential height, zonal wind and longitudinal wind</a:t>
            </a:r>
            <a:endParaRPr sz="1300">
              <a:solidFill>
                <a:schemeClr val="dk1"/>
              </a:solidFill>
            </a:endParaRPr>
          </a:p>
          <a:p>
            <a:pPr indent="-311150" lvl="0" marL="457200" rtl="0" algn="l">
              <a:lnSpc>
                <a:spcPct val="100000"/>
              </a:lnSpc>
              <a:spcBef>
                <a:spcPts val="0"/>
              </a:spcBef>
              <a:spcAft>
                <a:spcPts val="0"/>
              </a:spcAft>
              <a:buClr>
                <a:schemeClr val="dk1"/>
              </a:buClr>
              <a:buSzPts val="1300"/>
              <a:buChar char="●"/>
            </a:pPr>
            <a:r>
              <a:rPr lang="en" sz="1300">
                <a:solidFill>
                  <a:schemeClr val="dk1"/>
                </a:solidFill>
              </a:rPr>
              <a:t>Pressure and potential evaporation</a:t>
            </a:r>
            <a:endParaRPr sz="1300">
              <a:solidFill>
                <a:schemeClr val="dk1"/>
              </a:solidFill>
            </a:endParaRPr>
          </a:p>
          <a:p>
            <a:pPr indent="-311150" lvl="0" marL="457200" rtl="0" algn="l">
              <a:lnSpc>
                <a:spcPct val="100000"/>
              </a:lnSpc>
              <a:spcBef>
                <a:spcPts val="0"/>
              </a:spcBef>
              <a:spcAft>
                <a:spcPts val="0"/>
              </a:spcAft>
              <a:buClr>
                <a:schemeClr val="dk1"/>
              </a:buClr>
              <a:buSzPts val="1300"/>
              <a:buChar char="●"/>
            </a:pPr>
            <a:r>
              <a:rPr lang="en" sz="1300">
                <a:solidFill>
                  <a:schemeClr val="dk1"/>
                </a:solidFill>
              </a:rPr>
              <a:t>Elevation</a:t>
            </a:r>
            <a:endParaRPr sz="1300">
              <a:solidFill>
                <a:schemeClr val="dk1"/>
              </a:solidFill>
            </a:endParaRPr>
          </a:p>
          <a:p>
            <a:pPr indent="-311150" lvl="0" marL="457200" rtl="0" algn="l">
              <a:lnSpc>
                <a:spcPct val="100000"/>
              </a:lnSpc>
              <a:spcBef>
                <a:spcPts val="0"/>
              </a:spcBef>
              <a:spcAft>
                <a:spcPts val="0"/>
              </a:spcAft>
              <a:buClr>
                <a:schemeClr val="dk1"/>
              </a:buClr>
              <a:buSzPts val="1300"/>
              <a:buChar char="●"/>
            </a:pPr>
            <a:r>
              <a:rPr lang="en" sz="1300">
                <a:solidFill>
                  <a:schemeClr val="dk1"/>
                </a:solidFill>
              </a:rPr>
              <a:t>…and many more.</a:t>
            </a:r>
            <a:endParaRPr sz="1300">
              <a:solidFill>
                <a:schemeClr val="dk1"/>
              </a:solidFill>
            </a:endParaRPr>
          </a:p>
          <a:p>
            <a:pPr indent="0" lvl="0" marL="457200" rtl="0" algn="l">
              <a:lnSpc>
                <a:spcPct val="115000"/>
              </a:lnSpc>
              <a:spcBef>
                <a:spcPts val="0"/>
              </a:spcBef>
              <a:spcAft>
                <a:spcPts val="0"/>
              </a:spcAft>
              <a:buNone/>
            </a:pPr>
            <a:r>
              <a:t/>
            </a:r>
            <a:endParaRPr sz="13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9"/>
          <p:cNvSpPr txBox="1"/>
          <p:nvPr>
            <p:ph type="title"/>
          </p:nvPr>
        </p:nvSpPr>
        <p:spPr>
          <a:xfrm>
            <a:off x="0" y="0"/>
            <a:ext cx="2187300" cy="669900"/>
          </a:xfrm>
          <a:prstGeom prst="rect">
            <a:avLst/>
          </a:prstGeom>
          <a:noFill/>
          <a:ln>
            <a:noFill/>
          </a:ln>
        </p:spPr>
        <p:txBody>
          <a:bodyPr anchorCtr="0" anchor="t" bIns="91425" lIns="91425" spcFirstLastPara="1" rIns="91425" wrap="square" tIns="91425">
            <a:normAutofit/>
          </a:bodyPr>
          <a:lstStyle/>
          <a:p>
            <a:pPr indent="0" lvl="0" marL="0" rtl="0" algn="r">
              <a:lnSpc>
                <a:spcPct val="100000"/>
              </a:lnSpc>
              <a:spcBef>
                <a:spcPts val="0"/>
              </a:spcBef>
              <a:spcAft>
                <a:spcPts val="0"/>
              </a:spcAft>
              <a:buSzPts val="3000"/>
              <a:buNone/>
            </a:pPr>
            <a:r>
              <a:rPr lang="en"/>
              <a:t>Visualization</a:t>
            </a:r>
            <a:endParaRPr/>
          </a:p>
        </p:txBody>
      </p:sp>
      <p:pic>
        <p:nvPicPr>
          <p:cNvPr id="93" name="Google Shape;93;p19"/>
          <p:cNvPicPr preferRelativeResize="0"/>
          <p:nvPr/>
        </p:nvPicPr>
        <p:blipFill>
          <a:blip r:embed="rId3">
            <a:alphaModFix/>
          </a:blip>
          <a:stretch>
            <a:fillRect/>
          </a:stretch>
        </p:blipFill>
        <p:spPr>
          <a:xfrm>
            <a:off x="221300" y="722275"/>
            <a:ext cx="8463073" cy="4345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20"/>
          <p:cNvSpPr txBox="1"/>
          <p:nvPr>
            <p:ph type="title"/>
          </p:nvPr>
        </p:nvSpPr>
        <p:spPr>
          <a:xfrm>
            <a:off x="0" y="0"/>
            <a:ext cx="2187300" cy="669900"/>
          </a:xfrm>
          <a:prstGeom prst="rect">
            <a:avLst/>
          </a:prstGeom>
          <a:noFill/>
          <a:ln>
            <a:noFill/>
          </a:ln>
        </p:spPr>
        <p:txBody>
          <a:bodyPr anchorCtr="0" anchor="t" bIns="91425" lIns="91425" spcFirstLastPara="1" rIns="91425" wrap="square" tIns="91425">
            <a:normAutofit/>
          </a:bodyPr>
          <a:lstStyle/>
          <a:p>
            <a:pPr indent="0" lvl="0" marL="0" rtl="0" algn="r">
              <a:lnSpc>
                <a:spcPct val="100000"/>
              </a:lnSpc>
              <a:spcBef>
                <a:spcPts val="0"/>
              </a:spcBef>
              <a:spcAft>
                <a:spcPts val="0"/>
              </a:spcAft>
              <a:buSzPts val="3000"/>
              <a:buNone/>
            </a:pPr>
            <a:r>
              <a:rPr lang="en"/>
              <a:t>Visualization</a:t>
            </a:r>
            <a:endParaRPr/>
          </a:p>
        </p:txBody>
      </p:sp>
      <p:pic>
        <p:nvPicPr>
          <p:cNvPr id="99" name="Google Shape;99;p20"/>
          <p:cNvPicPr preferRelativeResize="0"/>
          <p:nvPr/>
        </p:nvPicPr>
        <p:blipFill>
          <a:blip r:embed="rId3">
            <a:alphaModFix/>
          </a:blip>
          <a:stretch>
            <a:fillRect/>
          </a:stretch>
        </p:blipFill>
        <p:spPr>
          <a:xfrm>
            <a:off x="152400" y="822300"/>
            <a:ext cx="7811000" cy="41688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1"/>
          <p:cNvSpPr txBox="1"/>
          <p:nvPr>
            <p:ph type="ctrTitle"/>
          </p:nvPr>
        </p:nvSpPr>
        <p:spPr>
          <a:xfrm>
            <a:off x="263050" y="768850"/>
            <a:ext cx="8520600" cy="301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solidFill>
                <a:srgbClr val="353740"/>
              </a:solidFill>
            </a:endParaRPr>
          </a:p>
          <a:p>
            <a:pPr indent="-317500" lvl="0" marL="457200" rtl="0" algn="l">
              <a:spcBef>
                <a:spcPts val="0"/>
              </a:spcBef>
              <a:spcAft>
                <a:spcPts val="0"/>
              </a:spcAft>
              <a:buSzPts val="1400"/>
              <a:buChar char="●"/>
            </a:pPr>
            <a:r>
              <a:rPr lang="en" sz="1400"/>
              <a:t>Predict temperature</a:t>
            </a:r>
            <a:endParaRPr sz="1400"/>
          </a:p>
          <a:p>
            <a:pPr indent="-317500" lvl="0" marL="457200" rtl="0" algn="l">
              <a:spcBef>
                <a:spcPts val="0"/>
              </a:spcBef>
              <a:spcAft>
                <a:spcPts val="0"/>
              </a:spcAft>
              <a:buSzPts val="1400"/>
              <a:buChar char="●"/>
            </a:pPr>
            <a:r>
              <a:rPr lang="en" sz="1400"/>
              <a:t>We decided to use an ANN to make our predictions</a:t>
            </a:r>
            <a:endParaRPr sz="1400"/>
          </a:p>
          <a:p>
            <a:pPr indent="-317500" lvl="0" marL="457200" rtl="0" algn="l">
              <a:spcBef>
                <a:spcPts val="0"/>
              </a:spcBef>
              <a:spcAft>
                <a:spcPts val="0"/>
              </a:spcAft>
              <a:buSzPts val="1400"/>
              <a:buChar char="●"/>
            </a:pPr>
            <a:r>
              <a:rPr lang="en" sz="1400"/>
              <a:t>Created location groups using Lat and lon then  One hot encoded location group feature (500 unique locations added 500 additional features to the dataset). </a:t>
            </a:r>
            <a:endParaRPr sz="1400"/>
          </a:p>
          <a:p>
            <a:pPr indent="-317500" lvl="0" marL="457200" rtl="0" algn="l">
              <a:spcBef>
                <a:spcPts val="0"/>
              </a:spcBef>
              <a:spcAft>
                <a:spcPts val="0"/>
              </a:spcAft>
              <a:buSzPts val="1400"/>
              <a:buChar char="●"/>
            </a:pPr>
            <a:r>
              <a:rPr lang="en" sz="1400"/>
              <a:t>One hot encoded climate regions</a:t>
            </a:r>
            <a:endParaRPr sz="1400"/>
          </a:p>
          <a:p>
            <a:pPr indent="-317500" lvl="0" marL="457200" rtl="0" algn="l">
              <a:spcBef>
                <a:spcPts val="0"/>
              </a:spcBef>
              <a:spcAft>
                <a:spcPts val="0"/>
              </a:spcAft>
              <a:buSzPts val="1400"/>
              <a:buChar char="●"/>
            </a:pPr>
            <a:r>
              <a:rPr lang="en" sz="1400"/>
              <a:t>Dropped lat, lon, and climate regions</a:t>
            </a:r>
            <a:endParaRPr sz="1400"/>
          </a:p>
          <a:p>
            <a:pPr indent="-317500" lvl="0" marL="457200" rtl="0" algn="l">
              <a:spcBef>
                <a:spcPts val="0"/>
              </a:spcBef>
              <a:spcAft>
                <a:spcPts val="0"/>
              </a:spcAft>
              <a:buSzPts val="1400"/>
              <a:buChar char="●"/>
            </a:pPr>
            <a:r>
              <a:rPr lang="en" sz="1400"/>
              <a:t>Imputed Null values for 7 out of 8 columns with over 100,000 null values (using averages of related columns)  and dropped the 8th.</a:t>
            </a:r>
            <a:endParaRPr sz="1400"/>
          </a:p>
          <a:p>
            <a:pPr indent="-317500" lvl="0" marL="457200" rtl="0" algn="l">
              <a:spcBef>
                <a:spcPts val="0"/>
              </a:spcBef>
              <a:spcAft>
                <a:spcPts val="0"/>
              </a:spcAft>
              <a:buSzPts val="1400"/>
              <a:buChar char="●"/>
            </a:pPr>
            <a:r>
              <a:rPr lang="en" sz="1400"/>
              <a:t>Dropped index column </a:t>
            </a:r>
            <a:endParaRPr sz="1400"/>
          </a:p>
          <a:p>
            <a:pPr indent="-317500" lvl="0" marL="457200" rtl="0" algn="l">
              <a:spcBef>
                <a:spcPts val="0"/>
              </a:spcBef>
              <a:spcAft>
                <a:spcPts val="0"/>
              </a:spcAft>
              <a:buSzPts val="1400"/>
              <a:buChar char="●"/>
            </a:pPr>
            <a:r>
              <a:rPr lang="en" sz="1400"/>
              <a:t>Separated Features from target </a:t>
            </a:r>
            <a:endParaRPr sz="1400"/>
          </a:p>
          <a:p>
            <a:pPr indent="-317500" lvl="0" marL="457200" rtl="0" algn="l">
              <a:spcBef>
                <a:spcPts val="0"/>
              </a:spcBef>
              <a:spcAft>
                <a:spcPts val="0"/>
              </a:spcAft>
              <a:buSzPts val="1400"/>
              <a:buChar char="●"/>
            </a:pPr>
            <a:r>
              <a:rPr lang="en" sz="1400"/>
              <a:t>Normalized features using sklearn’s MinMaxScaler</a:t>
            </a:r>
            <a:endParaRPr sz="1400"/>
          </a:p>
          <a:p>
            <a:pPr indent="-317500" lvl="0" marL="457200" rtl="0" algn="l">
              <a:spcBef>
                <a:spcPts val="0"/>
              </a:spcBef>
              <a:spcAft>
                <a:spcPts val="0"/>
              </a:spcAft>
              <a:buSzPts val="1400"/>
              <a:buChar char="●"/>
            </a:pPr>
            <a:r>
              <a:rPr lang="en" sz="1400"/>
              <a:t>Did an 80/20 train-test split on target and feature variables</a:t>
            </a:r>
            <a:endParaRPr sz="1400"/>
          </a:p>
          <a:p>
            <a:pPr indent="-317500" lvl="0" marL="457200" rtl="0" algn="l">
              <a:spcBef>
                <a:spcPts val="0"/>
              </a:spcBef>
              <a:spcAft>
                <a:spcPts val="0"/>
              </a:spcAft>
              <a:buSzPts val="1400"/>
              <a:buChar char="●"/>
            </a:pPr>
            <a:r>
              <a:rPr lang="en" sz="1400"/>
              <a:t>Trained ANN to predict target</a:t>
            </a:r>
            <a:endParaRPr sz="1400"/>
          </a:p>
          <a:p>
            <a:pPr indent="0" lvl="0" marL="0" rtl="0" algn="l">
              <a:spcBef>
                <a:spcPts val="0"/>
              </a:spcBef>
              <a:spcAft>
                <a:spcPts val="0"/>
              </a:spcAft>
              <a:buNone/>
            </a:pPr>
            <a:r>
              <a:t/>
            </a:r>
            <a:endParaRPr sz="1100"/>
          </a:p>
          <a:p>
            <a:pPr indent="0" lvl="0" marL="0" rtl="0" algn="l">
              <a:spcBef>
                <a:spcPts val="0"/>
              </a:spcBef>
              <a:spcAft>
                <a:spcPts val="0"/>
              </a:spcAft>
              <a:buNone/>
            </a:pPr>
            <a:r>
              <a:t/>
            </a:r>
            <a:endParaRPr sz="1400"/>
          </a:p>
        </p:txBody>
      </p:sp>
      <p:sp>
        <p:nvSpPr>
          <p:cNvPr id="105" name="Google Shape;105;p21"/>
          <p:cNvSpPr txBox="1"/>
          <p:nvPr/>
        </p:nvSpPr>
        <p:spPr>
          <a:xfrm>
            <a:off x="311700" y="187250"/>
            <a:ext cx="7003800" cy="6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700">
                <a:solidFill>
                  <a:srgbClr val="353740"/>
                </a:solidFill>
              </a:rPr>
              <a:t>APPROACH</a:t>
            </a:r>
            <a:endParaRPr b="1" sz="1700">
              <a:solidFill>
                <a:srgbClr val="353740"/>
              </a:solidFill>
            </a:endParaRPr>
          </a:p>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